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3671"/>
            <a:ext cx="9132093" cy="65478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36319" y="1103375"/>
            <a:ext cx="6998208" cy="4678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13069"/>
            <a:ext cx="9143999" cy="65449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3671"/>
            <a:ext cx="9132093" cy="65478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6471" y="1933143"/>
            <a:ext cx="4008120" cy="3314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6471" y="2238501"/>
            <a:ext cx="8342630" cy="3527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8183" y="3277565"/>
            <a:ext cx="4086860" cy="1937385"/>
          </a:xfrm>
          <a:prstGeom prst="rect">
            <a:avLst/>
          </a:prstGeom>
        </p:spPr>
        <p:txBody>
          <a:bodyPr vert="horz" wrap="square" lIns="0" tIns="126364" rIns="0" bIns="0" rtlCol="0">
            <a:spAutoFit/>
          </a:bodyPr>
          <a:lstStyle/>
          <a:p>
            <a:pPr marL="396240" marR="5080" indent="-384175">
              <a:lnSpc>
                <a:spcPts val="7130"/>
              </a:lnSpc>
              <a:spcBef>
                <a:spcPts val="994"/>
              </a:spcBef>
            </a:pPr>
            <a:r>
              <a:rPr sz="6600" b="0" spc="-15" dirty="0">
                <a:solidFill>
                  <a:srgbClr val="0D0D0D"/>
                </a:solidFill>
                <a:latin typeface="Calibri Light"/>
                <a:cs typeface="Calibri Light"/>
              </a:rPr>
              <a:t>Métodos</a:t>
            </a:r>
            <a:r>
              <a:rPr sz="6600" b="0" spc="-105" dirty="0">
                <a:solidFill>
                  <a:srgbClr val="0D0D0D"/>
                </a:solidFill>
                <a:latin typeface="Calibri Light"/>
                <a:cs typeface="Calibri Light"/>
              </a:rPr>
              <a:t> </a:t>
            </a:r>
            <a:r>
              <a:rPr sz="6600" b="0" spc="5" dirty="0">
                <a:solidFill>
                  <a:srgbClr val="0D0D0D"/>
                </a:solidFill>
                <a:latin typeface="Calibri Light"/>
                <a:cs typeface="Calibri Light"/>
              </a:rPr>
              <a:t>de  </a:t>
            </a:r>
            <a:r>
              <a:rPr sz="6600" b="0" spc="-5" dirty="0">
                <a:solidFill>
                  <a:srgbClr val="0D0D0D"/>
                </a:solidFill>
                <a:latin typeface="Calibri Light"/>
                <a:cs typeface="Calibri Light"/>
              </a:rPr>
              <a:t>Titulación</a:t>
            </a:r>
            <a:endParaRPr sz="6600" dirty="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65239" y="839597"/>
          <a:ext cx="8496299" cy="5901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0351">
                <a:tc>
                  <a:txBody>
                    <a:bodyPr/>
                    <a:lstStyle/>
                    <a:p>
                      <a:pPr marL="5778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OPCIONES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DE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299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TITULACIÓN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9074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10" dirty="0">
                          <a:latin typeface="Calibri"/>
                          <a:cs typeface="Calibri"/>
                        </a:rPr>
                        <a:t>REQUERIMIENTOS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20" dirty="0">
                          <a:latin typeface="Calibri"/>
                          <a:cs typeface="Calibri"/>
                        </a:rPr>
                        <a:t>VENTAJAS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04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63246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1)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TESIS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CECD"/>
                    </a:solidFill>
                  </a:tcPr>
                </a:tc>
                <a:tc>
                  <a:txBody>
                    <a:bodyPr/>
                    <a:lstStyle/>
                    <a:p>
                      <a:pPr marL="377825" marR="85725" indent="-287020">
                        <a:lnSpc>
                          <a:spcPct val="100000"/>
                        </a:lnSpc>
                        <a:spcBef>
                          <a:spcPts val="27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Presentación de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propuesta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del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proyecto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investigación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Autorización del consejo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académico.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Un año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para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concluir.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CE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Ponen en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práctica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sus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conocimientos.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2075" marR="85090">
                        <a:lnSpc>
                          <a:spcPct val="100000"/>
                        </a:lnSpc>
                        <a:tabLst>
                          <a:tab pos="345440" algn="l"/>
                          <a:tab pos="1036955" algn="l"/>
                          <a:tab pos="1428750" algn="l"/>
                          <a:tab pos="2306955" algn="l"/>
                        </a:tabLst>
                      </a:pPr>
                      <a:r>
                        <a:rPr sz="1400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cu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as	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n	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ia	a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é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puedes tener mención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honorifica.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CE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328930" marR="679450" indent="-23812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2)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PROYECTO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IÓ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27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Autorización del consejo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académico.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Un año máximo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para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concluir.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3820" algn="just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puede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iniciar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con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anticipación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dar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solución 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generar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puntos de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oportunidad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con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el uso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de la 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TIC’S,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  cualquier especialidad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I.S.C.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7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328930" marR="719455" indent="-2381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3) SEMINARIO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DE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TITULACIÓN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CECD"/>
                    </a:solidFill>
                  </a:tcPr>
                </a:tc>
                <a:tc>
                  <a:txBody>
                    <a:bodyPr/>
                    <a:lstStyle/>
                    <a:p>
                      <a:pPr marL="377825" marR="81915" indent="-287020">
                        <a:lnSpc>
                          <a:spcPct val="100000"/>
                        </a:lnSpc>
                        <a:spcBef>
                          <a:spcPts val="275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Aprueba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un seminario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con duración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 150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horas.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Una calificación no menor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8.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Asistencia mínima del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90%.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Presentar un trabajo relacionado</a:t>
                      </a:r>
                      <a:r>
                        <a:rPr sz="1400" spc="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782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mismo.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CEC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3820" algn="just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5" dirty="0">
                          <a:latin typeface="Calibri"/>
                          <a:cs typeface="Calibri"/>
                        </a:rPr>
                        <a:t>Trabajar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con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egresadas y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egresados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que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pueden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ya contar con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un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empleo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con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proceso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titulación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pendiente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facilitar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conclusión de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su titulación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aplicando sus conocimientos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con  proyectos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vanguardia</a:t>
                      </a:r>
                      <a:r>
                        <a:rPr sz="1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tecnológica.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CE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58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513715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4)	POSGRADO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28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Estudios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fines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 la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carrera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Obtener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diploma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especialidad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Contar</a:t>
                      </a:r>
                      <a:r>
                        <a:rPr sz="14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con</a:t>
                      </a:r>
                      <a:r>
                        <a:rPr sz="1400" spc="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400" spc="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50%</a:t>
                      </a:r>
                      <a:r>
                        <a:rPr sz="14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4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créditos</a:t>
                      </a:r>
                      <a:r>
                        <a:rPr sz="1400" spc="2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4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la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782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maestría.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Estudios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diferentes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 la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carrera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3185" algn="just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Dar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continuidad con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preparación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lograr en un tiempo determinado  obtener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su titulo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 licenciatura,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así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mismo funciona como opción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más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para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los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que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encuentran pendiente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de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concluir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tramite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titulación.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4764" y="830325"/>
          <a:ext cx="8496300" cy="56470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0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marL="809625" marR="750570" indent="-52069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OPCIONES</a:t>
                      </a:r>
                      <a:r>
                        <a:rPr sz="1400" b="1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DE  TITULACIÓN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980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10" dirty="0">
                          <a:latin typeface="Calibri"/>
                          <a:cs typeface="Calibri"/>
                        </a:rPr>
                        <a:t>REQUERIMIENTOS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20" dirty="0">
                          <a:latin typeface="Calibri"/>
                          <a:cs typeface="Calibri"/>
                        </a:rPr>
                        <a:t>VENTAJAS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85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07695" marR="1102995" indent="-516890">
                        <a:lnSpc>
                          <a:spcPct val="100000"/>
                        </a:lnSpc>
                        <a:tabLst>
                          <a:tab pos="592455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)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PRO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MED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  GENERAL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6893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SOBRESALIENTE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8460" indent="-287655">
                        <a:lnSpc>
                          <a:spcPct val="100000"/>
                        </a:lnSpc>
                        <a:spcBef>
                          <a:spcPts val="27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Egresados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con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promedio mínimo de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9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846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más.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8460" marR="83185" indent="-28702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8460" algn="l"/>
                          <a:tab pos="379095" algn="l"/>
                          <a:tab pos="822960" algn="l"/>
                          <a:tab pos="1153795" algn="l"/>
                          <a:tab pos="1729739" algn="l"/>
                          <a:tab pos="263588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Que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ay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n	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oba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asignatura.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Obtener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su Titulo a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través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sus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méritos académicos.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4862">
                <a:tc>
                  <a:txBody>
                    <a:bodyPr/>
                    <a:lstStyle/>
                    <a:p>
                      <a:pPr marL="487680" marR="1049020" indent="-396240">
                        <a:lnSpc>
                          <a:spcPct val="100000"/>
                        </a:lnSpc>
                        <a:spcBef>
                          <a:spcPts val="270"/>
                        </a:spcBef>
                        <a:tabLst>
                          <a:tab pos="63246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6)	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CRÉDITOS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ADI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CIO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NAL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89560" marR="961390" indent="5956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DE 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SP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ZA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IÓ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378460" marR="85090" indent="-287020">
                        <a:lnSpc>
                          <a:spcPct val="100000"/>
                        </a:lnSpc>
                        <a:spcBef>
                          <a:spcPts val="27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  <a:tab pos="1449705" algn="l"/>
                          <a:tab pos="1793875" algn="l"/>
                          <a:tab pos="2049145" algn="l"/>
                          <a:tab pos="3037840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Ac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ión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	2	asigna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tu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as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de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especialidad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carrera.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2550" algn="just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Es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una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excelente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opción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para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aquellos estudiantes que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ya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cuentan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con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un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ritmo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 trabajo  en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institución.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54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87680" marR="1014094" indent="-39624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513715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7)		EXPERIENCIA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PRO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SI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NAL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8460" indent="-287655" algn="just">
                        <a:lnSpc>
                          <a:spcPct val="100000"/>
                        </a:lnSpc>
                        <a:spcBef>
                          <a:spcPts val="275"/>
                        </a:spcBef>
                        <a:buFont typeface="Wingdings"/>
                        <a:buChar char=""/>
                        <a:tabLst>
                          <a:tab pos="37909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Mínimo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un año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más.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8460" marR="82550" indent="-287020" algn="just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9095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Comprobable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soportada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con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una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constancia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laboral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firmada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por el  departamento de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Recursos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Humanos.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8460" indent="-287655" algn="just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909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Último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comprobante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nomina.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8460" indent="-287655" algn="just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9095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Elaborar un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informe técnico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4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la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8460" algn="just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práctica profesional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4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egresado.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8460" marR="82550" indent="-287020" algn="just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Wingdings"/>
                        <a:buChar char=""/>
                        <a:tabLst>
                          <a:tab pos="379095" algn="l"/>
                        </a:tabLst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Informe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debe ser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aprobado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por  consejo.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8460" indent="-287655" algn="just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909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6 meses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para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concluir.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1915" algn="just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Con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esta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opción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promueve  para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egresadas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egresados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de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generaciones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anteriores.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30174" y="193167"/>
          <a:ext cx="8496934" cy="6173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4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5121">
                <a:tc>
                  <a:txBody>
                    <a:bodyPr/>
                    <a:lstStyle/>
                    <a:p>
                      <a:pPr marL="3594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OPCIONES DE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TITULACIÓN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80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10" dirty="0">
                          <a:latin typeface="Calibri"/>
                          <a:cs typeface="Calibri"/>
                        </a:rPr>
                        <a:t>REQUERIMIENTOS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20" dirty="0">
                          <a:latin typeface="Calibri"/>
                          <a:cs typeface="Calibri"/>
                        </a:rPr>
                        <a:t>VENTAJAS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57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1226820" marR="1172845" indent="-1136015">
                        <a:lnSpc>
                          <a:spcPct val="100000"/>
                        </a:lnSpc>
                        <a:tabLst>
                          <a:tab pos="803275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)	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EXAMEN 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DE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500" spc="-10" dirty="0">
                          <a:latin typeface="Calibri"/>
                          <a:cs typeface="Calibri"/>
                        </a:rPr>
                        <a:t>CONOCIMIENTOS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POR</a:t>
                      </a:r>
                      <a:r>
                        <a:rPr sz="15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ÁREAS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CECD"/>
                    </a:solidFill>
                  </a:tcPr>
                </a:tc>
                <a:tc>
                  <a:txBody>
                    <a:bodyPr/>
                    <a:lstStyle/>
                    <a:p>
                      <a:pPr marL="263525" marR="80645" indent="-172720" algn="just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Wingdings"/>
                        <a:buChar char=""/>
                        <a:tabLst>
                          <a:tab pos="264160" algn="l"/>
                        </a:tabLst>
                      </a:pPr>
                      <a:r>
                        <a:rPr sz="1500" spc="-10" dirty="0">
                          <a:latin typeface="Calibri"/>
                          <a:cs typeface="Calibri"/>
                        </a:rPr>
                        <a:t>Aprobación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de un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conjunto de  exámenes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sobre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un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grupo </a:t>
                      </a:r>
                      <a:r>
                        <a:rPr sz="1500" spc="5" dirty="0">
                          <a:latin typeface="Calibri"/>
                          <a:cs typeface="Calibri"/>
                        </a:rPr>
                        <a:t>de 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asignaturas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de la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carrera</a:t>
                      </a:r>
                      <a:r>
                        <a:rPr sz="15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cursada.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264160" indent="-172720" algn="just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6416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examen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debe ser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autorizado</a:t>
                      </a:r>
                      <a:r>
                        <a:rPr sz="15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por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consejo.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CEC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1915" algn="just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Opción dirigida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 las y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los 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alumnos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recién ingreso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al 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considerar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los cambios en los 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planes de</a:t>
                      </a:r>
                      <a:r>
                        <a:rPr sz="15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estudio.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CE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7101">
                <a:tc>
                  <a:txBody>
                    <a:bodyPr/>
                    <a:lstStyle/>
                    <a:p>
                      <a:pPr marL="969010" marR="963930" indent="-878205">
                        <a:lnSpc>
                          <a:spcPct val="100000"/>
                        </a:lnSpc>
                        <a:spcBef>
                          <a:spcPts val="270"/>
                        </a:spcBef>
                        <a:tabLst>
                          <a:tab pos="77724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9)	EXAMEN 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GEN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ERAL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1021080" marR="1014730" indent="1905" algn="ctr">
                        <a:lnSpc>
                          <a:spcPct val="100000"/>
                        </a:lnSpc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DE  </a:t>
                      </a:r>
                      <a:r>
                        <a:rPr sz="15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GR</a:t>
                      </a:r>
                      <a:r>
                        <a:rPr sz="15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O  DE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770890" marR="765175" algn="ctr">
                        <a:lnSpc>
                          <a:spcPct val="100000"/>
                        </a:lnSpc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LIC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500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500" spc="-1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500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URA 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(EGEL)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377825" marR="82550" indent="-287020" algn="just">
                        <a:lnSpc>
                          <a:spcPct val="100000"/>
                        </a:lnSpc>
                        <a:spcBef>
                          <a:spcPts val="270"/>
                        </a:spcBef>
                        <a:buFont typeface="Wingdings"/>
                        <a:buChar char=""/>
                        <a:tabLst>
                          <a:tab pos="378460" algn="l"/>
                        </a:tabLst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Lo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aplica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centro nacional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de la 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evaluación </a:t>
                      </a:r>
                      <a:r>
                        <a:rPr sz="1500" spc="-15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educación  </a:t>
                      </a:r>
                      <a:r>
                        <a:rPr sz="1500" spc="-15" dirty="0">
                          <a:latin typeface="Calibri"/>
                          <a:cs typeface="Calibri"/>
                        </a:rPr>
                        <a:t>superior,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AC (CENEVAL).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8460" indent="-28702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7825" algn="l"/>
                          <a:tab pos="378460" algn="l"/>
                          <a:tab pos="1205865" algn="l"/>
                          <a:tab pos="1527175" algn="l"/>
                          <a:tab pos="2546985" algn="l"/>
                          <a:tab pos="292481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Obtener	el	testimonio	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de	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alto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7825">
                        <a:lnSpc>
                          <a:spcPct val="100000"/>
                        </a:lnSpc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rendimiento.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0645" algn="just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Opción dirigida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 las y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los 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alumnos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recién egreso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o 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también pendientes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de  titulación,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previa</a:t>
                      </a:r>
                      <a:r>
                        <a:rPr sz="15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preparación.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56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1226820" marR="1162685" indent="-1136015">
                        <a:lnSpc>
                          <a:spcPct val="100000"/>
                        </a:lnSpc>
                        <a:tabLst>
                          <a:tab pos="68580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)	MEMOR</a:t>
                      </a:r>
                      <a:r>
                        <a:rPr sz="15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  DE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868680">
                        <a:lnSpc>
                          <a:spcPct val="100000"/>
                        </a:lnSpc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RESIDENCIA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CECD"/>
                    </a:solidFill>
                  </a:tcPr>
                </a:tc>
                <a:tc>
                  <a:txBody>
                    <a:bodyPr/>
                    <a:lstStyle/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27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500" spc="-10" dirty="0">
                          <a:latin typeface="Calibri"/>
                          <a:cs typeface="Calibri"/>
                        </a:rPr>
                        <a:t>Presentar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un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reporte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desarrollo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78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5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residencias.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8460" indent="-28702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Reporte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con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contenido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5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calidad.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7825" marR="82550" indent="-28702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500" spc="-20" dirty="0">
                          <a:latin typeface="Calibri"/>
                          <a:cs typeface="Calibri"/>
                        </a:rPr>
                        <a:t>Haya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sido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evaluado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autorizado por 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consejo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académico.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8460" indent="-28702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6 meses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para</a:t>
                      </a:r>
                      <a:r>
                        <a:rPr sz="15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20" dirty="0">
                          <a:latin typeface="Calibri"/>
                          <a:cs typeface="Calibri"/>
                        </a:rPr>
                        <a:t>concluir.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CEC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3185" algn="just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500" spc="-10" dirty="0">
                          <a:latin typeface="Calibri"/>
                          <a:cs typeface="Calibri"/>
                        </a:rPr>
                        <a:t>Excelente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opción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las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y  los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alumnos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que se 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encuentran en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proceso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de 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residencias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profesionales.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CE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464</Words>
  <Application>Microsoft Office PowerPoint</Application>
  <PresentationFormat>Presentación en pantalla (4:3)</PresentationFormat>
  <Paragraphs>97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Times New Roman</vt:lpstr>
      <vt:lpstr>Wingdings</vt:lpstr>
      <vt:lpstr>Office Theme</vt:lpstr>
      <vt:lpstr>Métodos de  Titulación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tese</dc:creator>
  <cp:lastModifiedBy>Alejandro Antonio López Patiño</cp:lastModifiedBy>
  <cp:revision>1</cp:revision>
  <dcterms:created xsi:type="dcterms:W3CDTF">2024-03-18T23:56:44Z</dcterms:created>
  <dcterms:modified xsi:type="dcterms:W3CDTF">2024-03-18T23:57:27Z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2019-10-19T00:00:00Z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2024-03-18T00:00:00Z</vt:filetime>
  </property>
</Properties>
</file>